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2" r:id="rId1"/>
    <p:sldMasterId id="2147483656" r:id="rId2"/>
  </p:sldMasterIdLst>
  <p:notesMasterIdLst>
    <p:notesMasterId r:id="rId37"/>
  </p:notesMasterIdLst>
  <p:handoutMasterIdLst>
    <p:handoutMasterId r:id="rId38"/>
  </p:handoutMasterIdLst>
  <p:sldIdLst>
    <p:sldId id="312" r:id="rId3"/>
    <p:sldId id="256" r:id="rId4"/>
    <p:sldId id="264" r:id="rId5"/>
    <p:sldId id="258" r:id="rId6"/>
    <p:sldId id="289" r:id="rId7"/>
    <p:sldId id="286" r:id="rId8"/>
    <p:sldId id="302" r:id="rId9"/>
    <p:sldId id="287" r:id="rId10"/>
    <p:sldId id="262" r:id="rId11"/>
    <p:sldId id="284" r:id="rId12"/>
    <p:sldId id="288" r:id="rId13"/>
    <p:sldId id="301" r:id="rId14"/>
    <p:sldId id="265" r:id="rId15"/>
    <p:sldId id="266" r:id="rId16"/>
    <p:sldId id="292" r:id="rId17"/>
    <p:sldId id="293" r:id="rId18"/>
    <p:sldId id="294" r:id="rId19"/>
    <p:sldId id="290" r:id="rId20"/>
    <p:sldId id="267" r:id="rId21"/>
    <p:sldId id="272" r:id="rId22"/>
    <p:sldId id="268" r:id="rId23"/>
    <p:sldId id="270" r:id="rId24"/>
    <p:sldId id="291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261" r:id="rId34"/>
    <p:sldId id="311" r:id="rId35"/>
    <p:sldId id="313" r:id="rId3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B3C"/>
    <a:srgbClr val="E6E6E6"/>
    <a:srgbClr val="DCDCDC"/>
    <a:srgbClr val="313232"/>
    <a:srgbClr val="CD0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410A6833-B0E4-4EFF-8420-D2835D0739C2}" type="datetime1">
              <a:rPr lang="en-US"/>
              <a:pPr/>
              <a:t>5/9/2016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CE86EA2-774C-4BD5-8F64-1F78A91E67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23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A0F52BB6-BE01-4E87-A052-1AE5246EF3D1}" type="datetime1">
              <a:rPr lang="en-US"/>
              <a:pPr/>
              <a:t>5/9/2016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3DBAEE0C-B819-4E38-AF52-3E2D2AE664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206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NZ" smtClean="0">
                <a:solidFill>
                  <a:srgbClr val="164B4F"/>
                </a:solidFill>
                <a:latin typeface="Euphemia"/>
              </a:rPr>
              <a:pPr/>
              <a:t>1</a:t>
            </a:fld>
            <a:endParaRPr lang="en-NZ">
              <a:solidFill>
                <a:srgbClr val="164B4F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390873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NZ" smtClean="0">
                <a:solidFill>
                  <a:srgbClr val="164B4F"/>
                </a:solidFill>
                <a:latin typeface="Euphemia"/>
              </a:rPr>
              <a:pPr/>
              <a:t>34</a:t>
            </a:fld>
            <a:endParaRPr lang="en-NZ">
              <a:solidFill>
                <a:srgbClr val="164B4F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807652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BNZ 201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943100"/>
            <a:ext cx="6400800" cy="1514474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942975" y="60979"/>
            <a:ext cx="7743825" cy="12629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BNZ 2011 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520918"/>
            <a:ext cx="9144000" cy="5121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1800225"/>
            <a:ext cx="7329758" cy="4325938"/>
          </a:xfrm>
        </p:spPr>
        <p:txBody>
          <a:bodyPr/>
          <a:lstStyle>
            <a:lvl1pPr>
              <a:buClr>
                <a:srgbClr val="CD0920"/>
              </a:buClr>
              <a:defRPr sz="3000"/>
            </a:lvl1pPr>
            <a:lvl2pPr>
              <a:defRPr sz="2600"/>
            </a:lvl2pPr>
            <a:lvl3pPr>
              <a:defRPr sz="22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4638" y="6607175"/>
            <a:ext cx="792162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fld id="{40CC0F2A-52DC-428F-A5D5-ADD6985188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BNZ 2011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 userDrawn="1"/>
        </p:nvGrpSpPr>
        <p:grpSpPr>
          <a:xfrm>
            <a:off x="-4" y="0"/>
            <a:ext cx="9144001" cy="6961516"/>
            <a:chOff x="0" y="0"/>
            <a:chExt cx="9144001" cy="6961516"/>
          </a:xfrm>
        </p:grpSpPr>
        <p:sp>
          <p:nvSpPr>
            <p:cNvPr id="8" name="Rectangle 7"/>
            <p:cNvSpPr>
              <a:spLocks noChangeArrowheads="1"/>
            </p:cNvSpPr>
            <p:nvPr userDrawn="1"/>
          </p:nvSpPr>
          <p:spPr bwMode="auto">
            <a:xfrm>
              <a:off x="942975" y="0"/>
              <a:ext cx="8201026" cy="6858000"/>
            </a:xfrm>
            <a:prstGeom prst="rect">
              <a:avLst/>
            </a:prstGeom>
            <a:solidFill>
              <a:srgbClr val="CD0920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 userDrawn="1"/>
          </p:nvSpPr>
          <p:spPr bwMode="auto">
            <a:xfrm>
              <a:off x="1096963" y="0"/>
              <a:ext cx="8047036" cy="685800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23000">
                  <a:srgbClr val="FFFFFF">
                    <a:alpha val="23000"/>
                  </a:srgbClr>
                </a:gs>
                <a:gs pos="100000">
                  <a:schemeClr val="tx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 userDrawn="1"/>
          </p:nvSpPr>
          <p:spPr bwMode="auto">
            <a:xfrm>
              <a:off x="0" y="1469485"/>
              <a:ext cx="942975" cy="5492031"/>
            </a:xfrm>
            <a:prstGeom prst="rect">
              <a:avLst/>
            </a:prstGeom>
            <a:solidFill>
              <a:srgbClr val="313232"/>
            </a:solidFill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96963" y="552091"/>
            <a:ext cx="5234826" cy="2846717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A4E1-0692-4F02-B63C-B885FBEA39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5/9/2016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FC58C20E-C91B-436D-BDC4-DB57BA6F9B5E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44FB-EA47-4E4C-8D7A-8BCCEB63E1F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676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grpSp>
          <p:nvGrpSpPr>
            <p:cNvPr id="5" name="Group 13"/>
            <p:cNvGrpSpPr/>
            <p:nvPr userDrawn="1"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grpSp>
            <p:nvGrpSpPr>
              <p:cNvPr id="6" name="Group 12"/>
              <p:cNvGrpSpPr/>
              <p:nvPr userDrawn="1"/>
            </p:nvGrpSpPr>
            <p:grpSpPr>
              <a:xfrm>
                <a:off x="809207" y="0"/>
                <a:ext cx="8334794" cy="6858000"/>
                <a:chOff x="809207" y="0"/>
                <a:chExt cx="8334794" cy="6858000"/>
              </a:xfrm>
            </p:grpSpPr>
            <p:sp>
              <p:nvSpPr>
                <p:cNvPr id="9" name="Rectangle 8"/>
                <p:cNvSpPr>
                  <a:spLocks noChangeArrowheads="1"/>
                </p:cNvSpPr>
                <p:nvPr userDrawn="1"/>
              </p:nvSpPr>
              <p:spPr bwMode="auto">
                <a:xfrm>
                  <a:off x="809207" y="0"/>
                  <a:ext cx="8334794" cy="6858000"/>
                </a:xfrm>
                <a:prstGeom prst="rect">
                  <a:avLst/>
                </a:prstGeom>
                <a:solidFill>
                  <a:srgbClr val="CD0920"/>
                </a:solidFill>
                <a:ln w="9525">
                  <a:noFill/>
                  <a:miter lim="800000"/>
                  <a:headEnd/>
                  <a:tailEnd/>
                </a:ln>
                <a:effectLst>
                  <a:outerShdw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" name="Rectangle 9"/>
                <p:cNvSpPr>
                  <a:spLocks noChangeArrowheads="1"/>
                </p:cNvSpPr>
                <p:nvPr userDrawn="1"/>
              </p:nvSpPr>
              <p:spPr bwMode="auto">
                <a:xfrm>
                  <a:off x="1096963" y="0"/>
                  <a:ext cx="8047036" cy="685800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FF">
                        <a:alpha val="0"/>
                      </a:srgbClr>
                    </a:gs>
                    <a:gs pos="23000">
                      <a:srgbClr val="FFFFFF">
                        <a:alpha val="23000"/>
                      </a:srgbClr>
                    </a:gs>
                    <a:gs pos="100000">
                      <a:schemeClr val="tx1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>
                  <a:outerShdw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942975" cy="6858000"/>
              </a:xfrm>
              <a:prstGeom prst="rect">
                <a:avLst/>
              </a:prstGeom>
              <a:solidFill>
                <a:srgbClr val="313232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pic>
            <p:nvPicPr>
              <p:cNvPr id="8" name="Picture 11" descr="RBNZ Shield Icon.png"/>
              <p:cNvPicPr>
                <a:picLocks noChangeAspect="1"/>
              </p:cNvPicPr>
              <p:nvPr userDrawn="1"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83029" y="627717"/>
                <a:ext cx="568325" cy="576263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" name="Picture 13" descr="RBNZ-PPT-Slides_FINAL-1_Money-Image-Construction.jpg"/>
            <p:cNvPicPr>
              <a:picLocks noChangeAspect="1"/>
            </p:cNvPicPr>
            <p:nvPr userDrawn="1"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1560513"/>
              <a:ext cx="9144000" cy="5060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60979"/>
            <a:ext cx="7743825" cy="12629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4" y="1600200"/>
            <a:ext cx="77438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4638" y="6607175"/>
            <a:ext cx="792162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fld id="{40CC0F2A-52DC-428F-A5D5-ADD6985188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D0920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D092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983" fontAlgn="auto">
              <a:spcBef>
                <a:spcPts val="0"/>
              </a:spcBef>
              <a:spcAft>
                <a:spcPts val="0"/>
              </a:spcAft>
            </a:pPr>
            <a:fld id="{A2766C47-AF36-4E5A-B421-0196E67A337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5/9/2016</a:t>
            </a:fld>
            <a:endParaRPr lang="en-NZ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983" fontAlgn="auto">
              <a:spcBef>
                <a:spcPts val="0"/>
              </a:spcBef>
              <a:spcAft>
                <a:spcPts val="0"/>
              </a:spcAft>
            </a:pPr>
            <a:r>
              <a:rPr lang="en-N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‹#›</a:t>
            </a:r>
            <a:endParaRPr lang="en-NZ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983" fontAlgn="auto">
              <a:spcBef>
                <a:spcPts val="0"/>
              </a:spcBef>
              <a:spcAft>
                <a:spcPts val="0"/>
              </a:spcAft>
            </a:pPr>
            <a:fld id="{B6AE44FB-EA47-4E4C-8D7A-8BCCEB63E1F3}" type="slidenum">
              <a:rPr lang="en-N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983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NZ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384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lvl1pPr algn="l" defTabSz="68577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3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1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10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9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7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5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64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4" algn="l" defTabSz="6857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9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6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4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3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1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9" algn="l" defTabSz="6857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bnz.govt.nz/-/media/ReserveBank/Files/Publications/Bulletins/2016/2016feb79-3.pdf" TargetMode="External"/><Relationship Id="rId2" Type="http://schemas.openxmlformats.org/officeDocument/2006/relationships/hyperlink" Target="http://www.rbnz.govt.nz/research-and-publications/discussion-papers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485901" y="2888457"/>
            <a:ext cx="6172200" cy="311229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NZ" altLang="en-US" dirty="0"/>
              <a:t>RiskNZ gratefully acknowledges the support of</a:t>
            </a:r>
            <a:r>
              <a:rPr lang="en-AU" altLang="en-US" dirty="0"/>
              <a:t> our </a:t>
            </a:r>
            <a:r>
              <a:rPr lang="en-AU" altLang="en-US" dirty="0" smtClean="0"/>
              <a:t>sponsors</a:t>
            </a:r>
            <a:endParaRPr lang="en-AU" alt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altLang="en-US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alt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altLang="en-US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alt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NZ" altLang="en-US" dirty="0" smtClean="0"/>
              <a:t>We </a:t>
            </a:r>
            <a:r>
              <a:rPr lang="en-NZ" altLang="en-US" dirty="0"/>
              <a:t>also thank our hosts for this event: </a:t>
            </a:r>
            <a:br>
              <a:rPr lang="en-NZ" altLang="en-US" dirty="0"/>
            </a:br>
            <a:r>
              <a:rPr lang="en-NZ" altLang="en-US" dirty="0" err="1"/>
              <a:t>Beca</a:t>
            </a:r>
            <a:r>
              <a:rPr lang="en-NZ" altLang="en-US" dirty="0"/>
              <a:t>, </a:t>
            </a:r>
            <a:r>
              <a:rPr lang="en-NZ" altLang="en-US" dirty="0" err="1" smtClean="0"/>
              <a:t>Wel</a:t>
            </a:r>
            <a:r>
              <a:rPr lang="en-NZ" altLang="en-US" dirty="0" smtClean="0"/>
              <a:t> Networks, Christchurch City Council, KPMG and </a:t>
            </a:r>
            <a:r>
              <a:rPr lang="en-NZ" altLang="en-US" dirty="0" err="1" smtClean="0"/>
              <a:t>Powerco</a:t>
            </a:r>
            <a:endParaRPr lang="en-NZ" altLang="en-US" dirty="0"/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title"/>
          </p:nvPr>
        </p:nvSpPr>
        <p:spPr>
          <a:xfrm>
            <a:off x="1494235" y="1052512"/>
            <a:ext cx="6172200" cy="857250"/>
          </a:xfrm>
        </p:spPr>
        <p:txBody>
          <a:bodyPr/>
          <a:lstStyle/>
          <a:p>
            <a:pPr eaLnBrk="1" hangingPunct="1"/>
            <a:endParaRPr lang="en-NZ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992" y="1052512"/>
            <a:ext cx="4854017" cy="15046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916" y="3765690"/>
            <a:ext cx="2557463" cy="942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121" y="3765689"/>
            <a:ext cx="3793382" cy="58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1607820"/>
            <a:ext cx="8524875" cy="1514474"/>
          </a:xfrm>
        </p:spPr>
        <p:txBody>
          <a:bodyPr>
            <a:normAutofit/>
          </a:bodyPr>
          <a:lstStyle/>
          <a:p>
            <a:r>
              <a:rPr lang="en-US" dirty="0" smtClean="0"/>
              <a:t>Miles Parker*</a:t>
            </a:r>
          </a:p>
          <a:p>
            <a:r>
              <a:rPr lang="en-US" dirty="0" smtClean="0"/>
              <a:t>RBNZ &amp; Victoria University of Wellington</a:t>
            </a:r>
          </a:p>
          <a:p>
            <a:r>
              <a:rPr lang="en-US" dirty="0" err="1" smtClean="0"/>
              <a:t>RiskNZ</a:t>
            </a:r>
            <a:r>
              <a:rPr lang="en-US" dirty="0" smtClean="0"/>
              <a:t> </a:t>
            </a:r>
            <a:r>
              <a:rPr lang="en-US" dirty="0"/>
              <a:t>l</a:t>
            </a:r>
            <a:r>
              <a:rPr lang="en-US" dirty="0" smtClean="0"/>
              <a:t>unchtime seminar, 10 May 2016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42975" y="60979"/>
            <a:ext cx="8063865" cy="12629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impact of disasters on inflation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" y="5897880"/>
            <a:ext cx="856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* The views expressed here are those of the speaker and not necessarily those of the Reserve Bank of New Zealand.</a:t>
            </a:r>
            <a:endParaRPr lang="en-N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\\rbnz\dfs\homedrives\parkerm\My Documents\earthquakes\Natral catastroph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551940"/>
            <a:ext cx="7536180" cy="502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0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Overview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A brief introduction to (macro)economic effects of disasters</a:t>
            </a:r>
          </a:p>
          <a:p>
            <a:r>
              <a:rPr lang="en-NZ" dirty="0" smtClean="0"/>
              <a:t>How prices might be affected</a:t>
            </a:r>
          </a:p>
          <a:p>
            <a:r>
              <a:rPr lang="en-NZ" dirty="0" smtClean="0"/>
              <a:t>Method</a:t>
            </a:r>
          </a:p>
          <a:p>
            <a:r>
              <a:rPr lang="en-NZ" dirty="0" smtClean="0"/>
              <a:t>Results 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Overview of economics literature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901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frequent are disasters?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34" y="2609849"/>
            <a:ext cx="6390005" cy="383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21434" y="6310684"/>
            <a:ext cx="1866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Source: EMDAT.</a:t>
            </a:r>
            <a:endParaRPr lang="en-NZ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Disaster incidence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1026" name="Picture 2" descr="C:\Personal Storage\My Pictures\natdisas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00225"/>
            <a:ext cx="7315200" cy="389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6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Increasing (measured) economic damage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02080" y="6045785"/>
            <a:ext cx="1866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Source: EMDAT, presenter’s calculations.</a:t>
            </a:r>
            <a:endParaRPr lang="en-NZ" sz="12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80" y="2129703"/>
            <a:ext cx="6639599" cy="397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9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60979"/>
            <a:ext cx="8056245" cy="1262996"/>
          </a:xfrm>
        </p:spPr>
        <p:txBody>
          <a:bodyPr>
            <a:normAutofit/>
          </a:bodyPr>
          <a:lstStyle/>
          <a:p>
            <a:r>
              <a:rPr lang="en-US" dirty="0" smtClean="0"/>
              <a:t>Big disasters: Montserrat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20" y="1939290"/>
            <a:ext cx="4658042" cy="328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\\rbnz\dfs\homedrives\parkerm\My Documents\earthquakes\Topographic-map-of-Montserrat-en_svg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" y="1607820"/>
            <a:ext cx="323088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8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Why care about prices?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Guidance for monetary policy</a:t>
            </a:r>
          </a:p>
          <a:p>
            <a:r>
              <a:rPr lang="en-NZ" dirty="0" smtClean="0"/>
              <a:t>Insurance costs of rebuild / cash settlement</a:t>
            </a:r>
          </a:p>
          <a:p>
            <a:r>
              <a:rPr lang="en-NZ" dirty="0" smtClean="0"/>
              <a:t>Aid donors assessing value of gift</a:t>
            </a:r>
          </a:p>
          <a:p>
            <a:r>
              <a:rPr lang="en-NZ" dirty="0" smtClean="0"/>
              <a:t>Fiscal costs of rebuild</a:t>
            </a:r>
          </a:p>
          <a:p>
            <a:r>
              <a:rPr lang="en-NZ" dirty="0" smtClean="0"/>
              <a:t>Implications for exchange rate and capital account policies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6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Previous literature on disasters and prices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18" y="2423954"/>
            <a:ext cx="6823143" cy="313864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Insights from literature on GDP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Level of development and institutions matter (</a:t>
            </a:r>
            <a:r>
              <a:rPr lang="en-NZ" dirty="0" err="1" smtClean="0"/>
              <a:t>Noy</a:t>
            </a:r>
            <a:r>
              <a:rPr lang="en-NZ" dirty="0" smtClean="0"/>
              <a:t>, 2009)</a:t>
            </a:r>
          </a:p>
          <a:p>
            <a:r>
              <a:rPr lang="en-NZ" dirty="0" smtClean="0"/>
              <a:t>Impacts differ by type of disaster (</a:t>
            </a:r>
            <a:r>
              <a:rPr lang="en-NZ" dirty="0" err="1" smtClean="0"/>
              <a:t>Radatz</a:t>
            </a:r>
            <a:r>
              <a:rPr lang="en-NZ" dirty="0" smtClean="0"/>
              <a:t>, 2009; </a:t>
            </a:r>
            <a:r>
              <a:rPr lang="en-NZ" dirty="0" err="1" smtClean="0"/>
              <a:t>Felbermayr</a:t>
            </a:r>
            <a:r>
              <a:rPr lang="en-NZ" dirty="0" smtClean="0"/>
              <a:t> &amp; </a:t>
            </a:r>
            <a:r>
              <a:rPr lang="en-NZ" dirty="0" err="1" smtClean="0"/>
              <a:t>Groeshl</a:t>
            </a:r>
            <a:r>
              <a:rPr lang="en-NZ" dirty="0" smtClean="0"/>
              <a:t>, 2014)</a:t>
            </a:r>
          </a:p>
          <a:p>
            <a:r>
              <a:rPr lang="en-NZ" dirty="0" smtClean="0"/>
              <a:t>Impacts differ by type of activity (</a:t>
            </a:r>
            <a:r>
              <a:rPr lang="en-NZ" dirty="0" err="1" smtClean="0"/>
              <a:t>Loayza</a:t>
            </a:r>
            <a:r>
              <a:rPr lang="en-NZ" dirty="0" smtClean="0"/>
              <a:t> et al., 2012; </a:t>
            </a:r>
            <a:r>
              <a:rPr lang="en-NZ" dirty="0" err="1" smtClean="0"/>
              <a:t>Fomby</a:t>
            </a:r>
            <a:r>
              <a:rPr lang="en-NZ" dirty="0" smtClean="0"/>
              <a:t> et al. 2013)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1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Effects of disasters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b="1" dirty="0" smtClean="0"/>
              <a:t>Short-run impact</a:t>
            </a:r>
          </a:p>
          <a:p>
            <a:r>
              <a:rPr lang="en-NZ" dirty="0" smtClean="0"/>
              <a:t>Destruction of property, crops, infrastructure</a:t>
            </a:r>
          </a:p>
          <a:p>
            <a:r>
              <a:rPr lang="en-NZ" dirty="0" smtClean="0"/>
              <a:t>Disruption of economic activity (direct and indirect)</a:t>
            </a:r>
          </a:p>
          <a:p>
            <a:pPr marL="0" indent="0">
              <a:buNone/>
            </a:pPr>
            <a:r>
              <a:rPr lang="en-NZ" b="1" dirty="0" smtClean="0"/>
              <a:t>Medium-term impact</a:t>
            </a:r>
          </a:p>
          <a:p>
            <a:r>
              <a:rPr lang="en-NZ" dirty="0" smtClean="0"/>
              <a:t>Rebuild </a:t>
            </a:r>
          </a:p>
          <a:p>
            <a:r>
              <a:rPr lang="en-NZ" dirty="0" smtClean="0"/>
              <a:t>Impact on wealth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Impact on prices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Shortages (buildings, food) </a:t>
            </a:r>
            <a:r>
              <a:rPr lang="en-NZ" dirty="0" smtClean="0">
                <a:solidFill>
                  <a:srgbClr val="FF0000"/>
                </a:solidFill>
              </a:rPr>
              <a:t>increases prices</a:t>
            </a:r>
          </a:p>
          <a:p>
            <a:r>
              <a:rPr lang="en-NZ" dirty="0" smtClean="0"/>
              <a:t>Surpluses (water) </a:t>
            </a:r>
            <a:r>
              <a:rPr lang="en-NZ" dirty="0" smtClean="0">
                <a:solidFill>
                  <a:srgbClr val="00B050"/>
                </a:solidFill>
              </a:rPr>
              <a:t>lowers prices</a:t>
            </a:r>
          </a:p>
          <a:p>
            <a:r>
              <a:rPr lang="en-NZ" dirty="0" smtClean="0"/>
              <a:t>Disruption (lower demand) </a:t>
            </a:r>
            <a:r>
              <a:rPr lang="en-NZ" dirty="0" smtClean="0">
                <a:solidFill>
                  <a:srgbClr val="00B050"/>
                </a:solidFill>
              </a:rPr>
              <a:t>lowers prices</a:t>
            </a:r>
          </a:p>
          <a:p>
            <a:r>
              <a:rPr lang="en-NZ" dirty="0" smtClean="0"/>
              <a:t>Reconstruction demand surge </a:t>
            </a:r>
            <a:r>
              <a:rPr lang="en-NZ" dirty="0" smtClean="0">
                <a:solidFill>
                  <a:srgbClr val="FF0000"/>
                </a:solidFill>
              </a:rPr>
              <a:t>increases prices</a:t>
            </a:r>
          </a:p>
          <a:p>
            <a:r>
              <a:rPr lang="en-NZ" dirty="0" smtClean="0"/>
              <a:t>Lower wealth, lower demand, </a:t>
            </a:r>
            <a:r>
              <a:rPr lang="en-NZ" dirty="0" smtClean="0">
                <a:solidFill>
                  <a:srgbClr val="00B050"/>
                </a:solidFill>
              </a:rPr>
              <a:t>lowers prices</a:t>
            </a:r>
            <a:endParaRPr lang="en-NZ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8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example - Christchurch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39" y="1995488"/>
            <a:ext cx="6604779" cy="395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7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initial impact on CPI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40" y="1993392"/>
            <a:ext cx="6639560" cy="3983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Consumer prices, Canterbury relative to rest of NZ</a:t>
            </a:r>
            <a:endParaRPr lang="en-US" dirty="0"/>
          </a:p>
        </p:txBody>
      </p:sp>
      <p:pic>
        <p:nvPicPr>
          <p:cNvPr id="17429" name="Picture 2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70" y="1969684"/>
            <a:ext cx="7800212" cy="368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6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Data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901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Data - disasters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EMDAT </a:t>
            </a:r>
            <a:r>
              <a:rPr lang="en-US" dirty="0"/>
              <a:t>database (CRED at Catholic University of Louvain) defines disasters as:</a:t>
            </a:r>
          </a:p>
          <a:p>
            <a:pPr lvl="1"/>
            <a:r>
              <a:rPr lang="en-US" dirty="0"/>
              <a:t>10 or more people killed</a:t>
            </a:r>
          </a:p>
          <a:p>
            <a:pPr lvl="1"/>
            <a:r>
              <a:rPr lang="en-US" dirty="0"/>
              <a:t>100 or more people affected</a:t>
            </a:r>
          </a:p>
          <a:p>
            <a:pPr lvl="1"/>
            <a:r>
              <a:rPr lang="en-US" dirty="0"/>
              <a:t>A state of emergency declared</a:t>
            </a:r>
          </a:p>
          <a:p>
            <a:pPr lvl="1"/>
            <a:r>
              <a:rPr lang="en-US" dirty="0"/>
              <a:t>A call for international </a:t>
            </a:r>
            <a:r>
              <a:rPr lang="en-US" dirty="0" smtClean="0"/>
              <a:t>assistance</a:t>
            </a:r>
          </a:p>
          <a:p>
            <a:pPr lvl="1"/>
            <a:endParaRPr lang="en-US" dirty="0"/>
          </a:p>
          <a:p>
            <a:r>
              <a:rPr lang="en-US" dirty="0" smtClean="0"/>
              <a:t>Remove smallest disasters, resulting in 1349 disasters in 163 countries.</a:t>
            </a:r>
            <a:endParaRPr lang="en-US" dirty="0"/>
          </a:p>
          <a:p>
            <a:pPr marL="0" indent="0">
              <a:buNone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7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Disaster types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Earthquakes</a:t>
            </a:r>
          </a:p>
          <a:p>
            <a:r>
              <a:rPr lang="en-NZ" dirty="0" smtClean="0"/>
              <a:t>Floods</a:t>
            </a:r>
          </a:p>
          <a:p>
            <a:r>
              <a:rPr lang="en-NZ" dirty="0" smtClean="0"/>
              <a:t>Storms</a:t>
            </a:r>
          </a:p>
          <a:p>
            <a:r>
              <a:rPr lang="en-NZ" dirty="0" smtClean="0"/>
              <a:t>Droughts</a:t>
            </a:r>
          </a:p>
          <a:p>
            <a:r>
              <a:rPr lang="en-NZ" dirty="0" smtClean="0"/>
              <a:t>Other (wildfires, volcanoes, insect infestations, mass movements, extreme temperatures)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6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Data - CPI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/>
              <a:t>Headline CPI for 223 countries and territories</a:t>
            </a:r>
          </a:p>
          <a:p>
            <a:r>
              <a:rPr lang="en-NZ" dirty="0" smtClean="0"/>
              <a:t>Sub-indices for:</a:t>
            </a:r>
          </a:p>
          <a:p>
            <a:pPr lvl="1"/>
            <a:r>
              <a:rPr lang="en-NZ" dirty="0" smtClean="0"/>
              <a:t>food, </a:t>
            </a:r>
          </a:p>
          <a:p>
            <a:pPr lvl="1"/>
            <a:r>
              <a:rPr lang="en-NZ" dirty="0" smtClean="0"/>
              <a:t>housing, </a:t>
            </a:r>
          </a:p>
          <a:p>
            <a:pPr lvl="1"/>
            <a:r>
              <a:rPr lang="en-NZ" dirty="0" smtClean="0"/>
              <a:t>energy </a:t>
            </a:r>
          </a:p>
          <a:p>
            <a:pPr lvl="1"/>
            <a:r>
              <a:rPr lang="en-NZ" dirty="0" smtClean="0"/>
              <a:t>and the rest of the index (“</a:t>
            </a:r>
            <a:r>
              <a:rPr lang="en-NZ" dirty="0" err="1" smtClean="0"/>
              <a:t>CPIxFHE</a:t>
            </a:r>
            <a:r>
              <a:rPr lang="en-NZ" dirty="0" smtClean="0"/>
              <a:t>”)</a:t>
            </a:r>
          </a:p>
          <a:p>
            <a:pPr lvl="1"/>
            <a:endParaRPr lang="en-NZ" dirty="0"/>
          </a:p>
          <a:p>
            <a:r>
              <a:rPr lang="en-NZ" dirty="0" smtClean="0"/>
              <a:t>Coverage by sub-index varies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- CPI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 descr="\\rbnz\dfs\homedrives\parkerm\My Documents\earthquakes\panel on nominal variables\missing CPI countr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12" y="1678249"/>
            <a:ext cx="8433784" cy="369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 flipV="1">
            <a:off x="2571750" y="3200400"/>
            <a:ext cx="64770" cy="6096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5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Method &amp; results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901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Method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dirty="0" smtClean="0"/>
              <a:t>Formally: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 smtClean="0"/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dirty="0" smtClean="0"/>
              <a:t>In other words:</a:t>
            </a:r>
          </a:p>
          <a:p>
            <a:pPr marL="0" indent="0">
              <a:buNone/>
            </a:pPr>
            <a:r>
              <a:rPr lang="en-NZ" dirty="0" smtClean="0"/>
              <a:t>The impact on quarterly inflation over time, taking into account differences in average country inflation rates and world inflation factors</a:t>
            </a:r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4" y="2659062"/>
            <a:ext cx="4701792" cy="121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Results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/>
              <a:t>75</a:t>
            </a:r>
            <a:r>
              <a:rPr lang="en-NZ" baseline="30000" dirty="0" smtClean="0"/>
              <a:t>th</a:t>
            </a:r>
            <a:r>
              <a:rPr lang="en-NZ" dirty="0" smtClean="0"/>
              <a:t> percentile</a:t>
            </a:r>
          </a:p>
          <a:p>
            <a:pPr lvl="1"/>
            <a:r>
              <a:rPr lang="en-NZ" dirty="0" smtClean="0"/>
              <a:t>Approx. Hurricane Earl on Antigua &amp; Barbuda 2010</a:t>
            </a:r>
          </a:p>
          <a:p>
            <a:pPr lvl="1"/>
            <a:r>
              <a:rPr lang="en-NZ" dirty="0" smtClean="0"/>
              <a:t>Affected around 6 percent of population</a:t>
            </a:r>
          </a:p>
          <a:p>
            <a:pPr lvl="1"/>
            <a:r>
              <a:rPr lang="en-NZ" dirty="0" smtClean="0"/>
              <a:t>Damage around 1 percent of GDP</a:t>
            </a:r>
          </a:p>
          <a:p>
            <a:r>
              <a:rPr lang="en-NZ" dirty="0" smtClean="0"/>
              <a:t>90</a:t>
            </a:r>
            <a:r>
              <a:rPr lang="en-NZ" baseline="30000" dirty="0" smtClean="0"/>
              <a:t>th</a:t>
            </a:r>
            <a:r>
              <a:rPr lang="en-NZ" dirty="0" smtClean="0"/>
              <a:t> percentile</a:t>
            </a:r>
          </a:p>
          <a:p>
            <a:pPr lvl="1"/>
            <a:r>
              <a:rPr lang="en-NZ" dirty="0" smtClean="0"/>
              <a:t>Approx. Chile earthquake of 2010</a:t>
            </a:r>
          </a:p>
          <a:p>
            <a:pPr lvl="1"/>
            <a:r>
              <a:rPr lang="en-NZ" dirty="0" smtClean="0"/>
              <a:t>562 killed, 16 percent of population affected</a:t>
            </a:r>
          </a:p>
          <a:p>
            <a:pPr lvl="1"/>
            <a:r>
              <a:rPr lang="en-NZ" dirty="0" smtClean="0"/>
              <a:t>Damage around 17 percent of GDP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3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Earthquakes – 75</a:t>
            </a:r>
            <a:r>
              <a:rPr lang="en-NZ" baseline="30000" dirty="0" smtClean="0"/>
              <a:t>th</a:t>
            </a:r>
            <a:r>
              <a:rPr lang="en-NZ" dirty="0" smtClean="0"/>
              <a:t> percentile</a:t>
            </a:r>
            <a:endParaRPr lang="en-NZ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4225666"/>
              </p:ext>
            </p:extLst>
          </p:nvPr>
        </p:nvGraphicFramePr>
        <p:xfrm>
          <a:off x="942975" y="1800225"/>
          <a:ext cx="7329486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1581"/>
                <a:gridCol w="1221581"/>
                <a:gridCol w="1221581"/>
                <a:gridCol w="1221581"/>
                <a:gridCol w="1221581"/>
                <a:gridCol w="1221581"/>
              </a:tblGrid>
              <a:tr h="370840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Headline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Food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Housing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Energy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CPIxFHE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*0.2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**0.8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***-0.2</a:t>
                      </a:r>
                      <a:endParaRPr lang="en-NZ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2-3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-0.5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***-0.3</a:t>
                      </a:r>
                      <a:endParaRPr lang="en-NZ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***-0.6</a:t>
                      </a:r>
                      <a:endParaRPr lang="en-NZ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0.4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1.9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***-0.5</a:t>
                      </a:r>
                      <a:endParaRPr lang="en-NZ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0.4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-0.7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-0.4</a:t>
                      </a:r>
                      <a:endParaRPr lang="en-N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2975" y="4608760"/>
            <a:ext cx="712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Note: *,**,*** Significant at 5,1,and 0.1 percent respectively </a:t>
            </a:r>
            <a:endParaRPr lang="en-NZ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Storms – 75</a:t>
            </a:r>
            <a:r>
              <a:rPr lang="en-NZ" baseline="30000" dirty="0" smtClean="0"/>
              <a:t>th</a:t>
            </a:r>
            <a:r>
              <a:rPr lang="en-NZ" dirty="0" smtClean="0"/>
              <a:t> percentile</a:t>
            </a:r>
            <a:endParaRPr lang="en-NZ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953302"/>
              </p:ext>
            </p:extLst>
          </p:nvPr>
        </p:nvGraphicFramePr>
        <p:xfrm>
          <a:off x="942975" y="1800225"/>
          <a:ext cx="7329486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1581"/>
                <a:gridCol w="1221581"/>
                <a:gridCol w="1221581"/>
                <a:gridCol w="1221581"/>
                <a:gridCol w="1221581"/>
                <a:gridCol w="1221581"/>
              </a:tblGrid>
              <a:tr h="370840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Headline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Food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Housing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Energy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CPIxFHE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*0.2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-0.5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*0.2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2-3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***-0.3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*-0.3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-0.4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-0.8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***-0.6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*-0.4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0.2</a:t>
                      </a:r>
                      <a:endParaRPr lang="en-N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2975" y="4608760"/>
            <a:ext cx="712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Note: *,**,*** Significant at 5,1,and 0.1 percent respectively </a:t>
            </a:r>
            <a:endParaRPr lang="en-NZ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4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Floods – 75</a:t>
            </a:r>
            <a:r>
              <a:rPr lang="en-NZ" baseline="30000" dirty="0" smtClean="0"/>
              <a:t>th</a:t>
            </a:r>
            <a:r>
              <a:rPr lang="en-NZ" dirty="0" smtClean="0"/>
              <a:t> percentile</a:t>
            </a:r>
            <a:endParaRPr lang="en-NZ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9254491"/>
              </p:ext>
            </p:extLst>
          </p:nvPr>
        </p:nvGraphicFramePr>
        <p:xfrm>
          <a:off x="942975" y="1800225"/>
          <a:ext cx="7329486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1581"/>
                <a:gridCol w="1221581"/>
                <a:gridCol w="1221581"/>
                <a:gridCol w="1221581"/>
                <a:gridCol w="1221581"/>
                <a:gridCol w="1221581"/>
              </a:tblGrid>
              <a:tr h="370840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Headline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Food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Housing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Energy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CPIxFHE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*0.4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2-3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0.4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0.9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-0.8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*-0.3</a:t>
                      </a:r>
                      <a:endParaRPr lang="en-NZ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1.7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**1.2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1.5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0.0</a:t>
                      </a:r>
                      <a:endParaRPr lang="en-N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2975" y="4608760"/>
            <a:ext cx="712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Note: *,**,*** Significant at 5,1,and 0.1 percent respectively </a:t>
            </a:r>
            <a:endParaRPr lang="en-NZ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3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Droughts – 75</a:t>
            </a:r>
            <a:r>
              <a:rPr lang="en-NZ" baseline="30000" dirty="0" smtClean="0"/>
              <a:t>th</a:t>
            </a:r>
            <a:r>
              <a:rPr lang="en-NZ" dirty="0" smtClean="0"/>
              <a:t> percentile</a:t>
            </a:r>
            <a:endParaRPr lang="en-NZ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8508462"/>
              </p:ext>
            </p:extLst>
          </p:nvPr>
        </p:nvGraphicFramePr>
        <p:xfrm>
          <a:off x="942975" y="1800225"/>
          <a:ext cx="7329486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1581"/>
                <a:gridCol w="1221581"/>
                <a:gridCol w="1221581"/>
                <a:gridCol w="1221581"/>
                <a:gridCol w="1221581"/>
                <a:gridCol w="1221581"/>
              </a:tblGrid>
              <a:tr h="370840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Headline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Food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Housing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Energy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CPIxFHE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*1.4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0.5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*1.3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0.4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err="1" smtClean="0"/>
                        <a:t>Qtr</a:t>
                      </a:r>
                      <a:r>
                        <a:rPr lang="en-NZ" dirty="0" smtClean="0"/>
                        <a:t> 2-3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2.0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**-0.7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-0.6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**-0.7</a:t>
                      </a:r>
                      <a:endParaRPr lang="en-NZ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*4.6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0.9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-1.1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-0.6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-0.7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7.1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0.1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-0.7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-0.7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-0.2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 smtClean="0"/>
                        <a:t>Year 3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b="1" dirty="0" smtClean="0"/>
                        <a:t>*5.2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1.7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-0.4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1.2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NZ" dirty="0" smtClean="0"/>
                        <a:t>-0.1</a:t>
                      </a:r>
                      <a:endParaRPr lang="en-N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2975" y="4608760"/>
            <a:ext cx="712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Note: *,**,*** Significant at 5,1,and 0.1 percent respectively </a:t>
            </a:r>
            <a:endParaRPr lang="en-NZ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Other observations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Effects more pronounced in developing countries (for a given magnitude of event)</a:t>
            </a:r>
          </a:p>
          <a:p>
            <a:r>
              <a:rPr lang="en-NZ" dirty="0" smtClean="0"/>
              <a:t>In OECD countries, little significant impact on inflation (credible monetary policy?)</a:t>
            </a:r>
          </a:p>
          <a:p>
            <a:r>
              <a:rPr lang="en-NZ" dirty="0" smtClean="0"/>
              <a:t>Large disasters have proportionately larger impact on inflation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2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Conclusions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Disasters have the potential for a large and sustained impact on prices</a:t>
            </a:r>
          </a:p>
          <a:p>
            <a:r>
              <a:rPr lang="en-NZ" dirty="0" smtClean="0"/>
              <a:t>Impact depends on type of disasters, individual sub-indices, size of disaster and level of economic development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7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words of optimism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" y="1706881"/>
            <a:ext cx="3589020" cy="26365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“It’s snowing still,” said </a:t>
            </a:r>
            <a:r>
              <a:rPr lang="en-US" dirty="0" err="1" smtClean="0"/>
              <a:t>Eeyore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“So it is.”</a:t>
            </a:r>
          </a:p>
          <a:p>
            <a:pPr marL="0" indent="0">
              <a:buNone/>
            </a:pPr>
            <a:r>
              <a:rPr lang="en-US" dirty="0" smtClean="0"/>
              <a:t>“And freezing.”</a:t>
            </a:r>
          </a:p>
          <a:p>
            <a:pPr marL="0" indent="0">
              <a:buNone/>
            </a:pPr>
            <a:r>
              <a:rPr lang="en-US" dirty="0" smtClean="0"/>
              <a:t>“Is it?”</a:t>
            </a:r>
          </a:p>
        </p:txBody>
      </p:sp>
      <p:pic>
        <p:nvPicPr>
          <p:cNvPr id="1026" name="Picture 2" descr="C:\Personal Storage\My Pictures\eeyo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233" y="1554480"/>
            <a:ext cx="5195767" cy="270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980" y="4377452"/>
            <a:ext cx="556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000" dirty="0" smtClean="0"/>
              <a:t>“Yes,” said </a:t>
            </a:r>
            <a:r>
              <a:rPr lang="en-NZ" sz="3000" dirty="0" err="1" smtClean="0"/>
              <a:t>Eeyore</a:t>
            </a:r>
            <a:r>
              <a:rPr lang="en-NZ" sz="3000" dirty="0" smtClean="0"/>
              <a:t>. “However,” he said, brightening up a little, “we haven’t had an earthquake lately.” </a:t>
            </a:r>
            <a:r>
              <a:rPr lang="en-NZ" sz="1400" dirty="0" err="1" smtClean="0"/>
              <a:t>A.A.Milne</a:t>
            </a:r>
            <a:r>
              <a:rPr lang="en-NZ" sz="3000" dirty="0" smtClean="0"/>
              <a:t> </a:t>
            </a:r>
            <a:r>
              <a:rPr lang="en-NZ" sz="1400" i="1" dirty="0" smtClean="0"/>
              <a:t>House on Pooh Corner </a:t>
            </a:r>
            <a:endParaRPr lang="en-NZ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726680" y="4377452"/>
            <a:ext cx="1348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 smtClean="0"/>
              <a:t>Illustration by </a:t>
            </a:r>
            <a:r>
              <a:rPr lang="en-NZ" sz="1400" dirty="0" err="1" smtClean="0"/>
              <a:t>E.H.Shepard</a:t>
            </a:r>
            <a:endParaRPr lang="en-NZ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3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1900" b="1" dirty="0" smtClean="0"/>
              <a:t>Disasters and inflation</a:t>
            </a:r>
            <a:r>
              <a:rPr lang="en-US" sz="1900" dirty="0" smtClean="0"/>
              <a:t>:</a:t>
            </a:r>
          </a:p>
          <a:p>
            <a:pPr marL="0" indent="0">
              <a:buNone/>
            </a:pPr>
            <a:r>
              <a:rPr lang="en-US" sz="1900" dirty="0" smtClean="0"/>
              <a:t>Parker, Miles (2016), ‘The impact of disasters on inflation’, RBNZ Discussion Paper No. 2016/06</a:t>
            </a:r>
          </a:p>
          <a:p>
            <a:pPr marL="0" indent="0">
              <a:buNone/>
            </a:pPr>
            <a:r>
              <a:rPr lang="en-US" sz="1900" dirty="0">
                <a:hlinkClick r:id="rId2"/>
              </a:rPr>
              <a:t>http://www.rbnz.govt.nz/research-and-publications/discussion-papers</a:t>
            </a:r>
            <a:r>
              <a:rPr lang="en-US" sz="1900" dirty="0"/>
              <a:t> </a:t>
            </a:r>
          </a:p>
          <a:p>
            <a:pPr marL="0" indent="0">
              <a:buNone/>
            </a:pPr>
            <a:endParaRPr lang="en-US" sz="1900" b="1" dirty="0" smtClean="0"/>
          </a:p>
          <a:p>
            <a:pPr marL="0" indent="0">
              <a:buNone/>
            </a:pPr>
            <a:r>
              <a:rPr lang="en-US" sz="1900" b="1" dirty="0" smtClean="0"/>
              <a:t>CPI data:</a:t>
            </a:r>
            <a:endParaRPr lang="en-US" sz="1900" b="1" dirty="0"/>
          </a:p>
          <a:p>
            <a:pPr marL="0" indent="0">
              <a:buNone/>
            </a:pPr>
            <a:r>
              <a:rPr lang="en-US" sz="1900" dirty="0"/>
              <a:t>Parker, Miles (2016), </a:t>
            </a:r>
            <a:r>
              <a:rPr lang="en-US" sz="1900" dirty="0" smtClean="0"/>
              <a:t>‘Global inflation: the role of food, housing and energy prices’, RBNZ </a:t>
            </a:r>
            <a:r>
              <a:rPr lang="en-US" sz="1900" dirty="0"/>
              <a:t>Discussion Paper No. </a:t>
            </a:r>
            <a:r>
              <a:rPr lang="en-US" sz="1900" dirty="0" smtClean="0"/>
              <a:t>2016/05.</a:t>
            </a:r>
          </a:p>
          <a:p>
            <a:pPr marL="0" indent="0">
              <a:buNone/>
            </a:pPr>
            <a:r>
              <a:rPr lang="en-US" sz="1900" dirty="0">
                <a:hlinkClick r:id="rId2"/>
              </a:rPr>
              <a:t>http://</a:t>
            </a:r>
            <a:r>
              <a:rPr lang="en-US" sz="1900" dirty="0" smtClean="0">
                <a:hlinkClick r:id="rId2"/>
              </a:rPr>
              <a:t>www.rbnz.govt.nz/research-and-publications/discussion-papers</a:t>
            </a:r>
            <a:r>
              <a:rPr lang="en-US" sz="1900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900" b="1" dirty="0" smtClean="0"/>
              <a:t>Canterbury earthquakes</a:t>
            </a:r>
            <a:r>
              <a:rPr lang="en-US" sz="1900" dirty="0" smtClean="0"/>
              <a:t>:</a:t>
            </a:r>
          </a:p>
          <a:p>
            <a:pPr marL="0" indent="0">
              <a:buNone/>
            </a:pPr>
            <a:r>
              <a:rPr lang="en-US" sz="1900" dirty="0" smtClean="0"/>
              <a:t>Wood, Amy, </a:t>
            </a:r>
            <a:r>
              <a:rPr lang="en-US" sz="1900" dirty="0" err="1" smtClean="0"/>
              <a:t>Noy</a:t>
            </a:r>
            <a:r>
              <a:rPr lang="en-US" sz="1900" dirty="0" smtClean="0"/>
              <a:t>, </a:t>
            </a:r>
            <a:r>
              <a:rPr lang="en-US" sz="1900" dirty="0" err="1" smtClean="0"/>
              <a:t>Ilan</a:t>
            </a:r>
            <a:r>
              <a:rPr lang="en-US" sz="1900" dirty="0" smtClean="0"/>
              <a:t> and Miles Parker (2016), ‘The Canterbury rebuild five years on from the Christchurch earthquake’ RBNZ </a:t>
            </a:r>
            <a:r>
              <a:rPr lang="en-US" sz="1900" i="1" dirty="0" smtClean="0"/>
              <a:t>Bulletin</a:t>
            </a:r>
            <a:r>
              <a:rPr lang="en-US" sz="1900" dirty="0" smtClean="0"/>
              <a:t> 79 (3).</a:t>
            </a:r>
          </a:p>
          <a:p>
            <a:pPr marL="0" indent="0">
              <a:buNone/>
            </a:pPr>
            <a:r>
              <a:rPr lang="en-US" sz="1900" dirty="0">
                <a:hlinkClick r:id="rId3"/>
              </a:rPr>
              <a:t>http://www.rbnz.govt.nz/-/</a:t>
            </a:r>
            <a:r>
              <a:rPr lang="en-US" sz="1900" dirty="0" smtClean="0">
                <a:hlinkClick r:id="rId3"/>
              </a:rPr>
              <a:t>media/ReserveBank/Files/Publications/Bulletins/2016/2016feb79-3.pdf</a:t>
            </a:r>
            <a:r>
              <a:rPr lang="en-US" sz="1900" dirty="0" smtClean="0"/>
              <a:t> </a:t>
            </a:r>
            <a:endParaRPr lang="en-US" sz="19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C0F2A-52DC-428F-A5D5-ADD69851883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6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36320" y="2736057"/>
            <a:ext cx="7277101" cy="396954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NZ" altLang="en-US" sz="3600" b="1" dirty="0" smtClean="0"/>
              <a:t>SAVE THE DATES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NZ" altLang="en-US" sz="36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NZ" altLang="en-US" sz="3600" b="1" dirty="0" smtClean="0"/>
              <a:t>8 JUNE – RISKNZ AGM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NZ" altLang="en-US" sz="36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NZ" altLang="en-US" sz="3600" b="1" dirty="0" smtClean="0"/>
              <a:t>15 SEPTEMBER – RISKNZ DEVELOPMENT DAY - WELLINGTON</a:t>
            </a:r>
            <a:endParaRPr lang="en-AU" altLang="en-US" sz="36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AU" altLang="en-US" sz="3600" b="1" dirty="0" smtClean="0"/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title"/>
          </p:nvPr>
        </p:nvSpPr>
        <p:spPr>
          <a:xfrm>
            <a:off x="1494235" y="1052512"/>
            <a:ext cx="6172200" cy="857250"/>
          </a:xfrm>
        </p:spPr>
        <p:txBody>
          <a:bodyPr/>
          <a:lstStyle/>
          <a:p>
            <a:pPr eaLnBrk="1" hangingPunct="1"/>
            <a:endParaRPr lang="en-NZ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992" y="1052512"/>
            <a:ext cx="4854017" cy="15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4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BNZ font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493</TotalTime>
  <Words>1051</Words>
  <Application>Microsoft Office PowerPoint</Application>
  <PresentationFormat>On-screen Show (4:3)</PresentationFormat>
  <Paragraphs>326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ＭＳ Ｐゴシック</vt:lpstr>
      <vt:lpstr>Arial</vt:lpstr>
      <vt:lpstr>Calibri</vt:lpstr>
      <vt:lpstr>Calibri Light</vt:lpstr>
      <vt:lpstr>Euphemia</vt:lpstr>
      <vt:lpstr>blank</vt:lpstr>
      <vt:lpstr>Office Theme</vt:lpstr>
      <vt:lpstr>PowerPoint Presentation</vt:lpstr>
      <vt:lpstr>The impact of disasters on inflation</vt:lpstr>
      <vt:lpstr>PowerPoint Presentation</vt:lpstr>
      <vt:lpstr>Overview</vt:lpstr>
      <vt:lpstr>Overview of economics literature</vt:lpstr>
      <vt:lpstr>How frequent are disasters?</vt:lpstr>
      <vt:lpstr>Disaster incidence</vt:lpstr>
      <vt:lpstr>Increasing (measured) economic damage</vt:lpstr>
      <vt:lpstr>Big disasters: Montserrat</vt:lpstr>
      <vt:lpstr>Why care about prices?</vt:lpstr>
      <vt:lpstr>Previous literature on disasters and prices</vt:lpstr>
      <vt:lpstr>Insights from literature on GDP</vt:lpstr>
      <vt:lpstr>Effects of disasters</vt:lpstr>
      <vt:lpstr>Impact on prices</vt:lpstr>
      <vt:lpstr>An example - Christchurch</vt:lpstr>
      <vt:lpstr>The initial impact on CPI</vt:lpstr>
      <vt:lpstr>Consumer prices, Canterbury relative to rest of NZ</vt:lpstr>
      <vt:lpstr>Data</vt:lpstr>
      <vt:lpstr>Data - disasters</vt:lpstr>
      <vt:lpstr>Disaster types</vt:lpstr>
      <vt:lpstr>Data - CPI</vt:lpstr>
      <vt:lpstr>Data - CPI</vt:lpstr>
      <vt:lpstr>Method &amp; results</vt:lpstr>
      <vt:lpstr>Method</vt:lpstr>
      <vt:lpstr>Results</vt:lpstr>
      <vt:lpstr>Earthquakes – 75th percentile</vt:lpstr>
      <vt:lpstr>Storms – 75th percentile</vt:lpstr>
      <vt:lpstr>Floods – 75th percentile</vt:lpstr>
      <vt:lpstr>Droughts – 75th percentile</vt:lpstr>
      <vt:lpstr>Other observations</vt:lpstr>
      <vt:lpstr>Conclusions</vt:lpstr>
      <vt:lpstr>Some words of optimism</vt:lpstr>
      <vt:lpstr>Sources</vt:lpstr>
      <vt:lpstr>PowerPoint Presentation</vt:lpstr>
    </vt:vector>
  </TitlesOfParts>
  <Company>Reserve Bank of New Zealand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Earthquake, tempest and fire: the cost of living after natural disasters</dc:title>
  <dc:creator>Miles Parker</dc:creator>
  <cp:lastModifiedBy>RiskNZ</cp:lastModifiedBy>
  <cp:revision>34</cp:revision>
  <dcterms:created xsi:type="dcterms:W3CDTF">2016-04-25T07:58:51Z</dcterms:created>
  <dcterms:modified xsi:type="dcterms:W3CDTF">2016-05-08T22:27:26Z</dcterms:modified>
</cp:coreProperties>
</file>